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16" r:id="rId2"/>
    <p:sldId id="323" r:id="rId3"/>
    <p:sldId id="258" r:id="rId4"/>
    <p:sldId id="259" r:id="rId5"/>
    <p:sldId id="317" r:id="rId6"/>
    <p:sldId id="325" r:id="rId7"/>
    <p:sldId id="314" r:id="rId8"/>
    <p:sldId id="327" r:id="rId9"/>
    <p:sldId id="328" r:id="rId10"/>
    <p:sldId id="326" r:id="rId11"/>
    <p:sldId id="319" r:id="rId12"/>
    <p:sldId id="31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601C"/>
    <a:srgbClr val="0AA5C2"/>
    <a:srgbClr val="252525"/>
    <a:srgbClr val="C87633"/>
    <a:srgbClr val="28A4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15" autoAdjust="0"/>
    <p:restoredTop sz="96300" autoAdjust="0"/>
  </p:normalViewPr>
  <p:slideViewPr>
    <p:cSldViewPr snapToGrid="0">
      <p:cViewPr varScale="1">
        <p:scale>
          <a:sx n="151" d="100"/>
          <a:sy n="151" d="100"/>
        </p:scale>
        <p:origin x="13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E96985F-3FF9-4BC4-8E41-AEE2E25655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E78798-4DFF-46D8-9B1F-E4C7142645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B3227-528C-4FD6-B8D2-9332BBCBAF91}" type="datetimeFigureOut">
              <a:rPr lang="en-US" smtClean="0"/>
              <a:t>9/30/20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241B9B-03D9-4E64-B635-0637DB77519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B1F3F6-D456-4B4D-A11A-EEC1024FC3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8E239D-8115-42F7-8A91-40F3E065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6385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gif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ECA96-538A-48B8-83CE-452645422E2F}" type="datetimeFigureOut">
              <a:rPr lang="en-US" smtClean="0"/>
              <a:t>9/30/20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5F9FF7-70E8-44B6-A5D8-81A833F55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6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8CAF5EA-EDFF-4224-8A04-CE67495A8B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4E21C1-5D52-4C34-939E-1740854A7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938463"/>
            <a:ext cx="10957762" cy="709863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5000" b="0"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EEC6E7-392A-4560-8446-9B719A7CD3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49" y="1834644"/>
            <a:ext cx="10957762" cy="1267097"/>
          </a:xfrm>
        </p:spPr>
        <p:txBody>
          <a:bodyPr anchor="t">
            <a:normAutofit/>
          </a:bodyPr>
          <a:lstStyle>
            <a:lvl1pPr marL="0" indent="0" algn="l">
              <a:buNone/>
              <a:defRPr sz="2600">
                <a:solidFill>
                  <a:schemeClr val="bg1"/>
                </a:solidFill>
                <a:latin typeface="Franklin Gothic Book" panose="020B05030201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74434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CDD2CEE-FD03-4064-8EC7-3C08F31B6B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3705-2E6B-40A2-BF76-37691D679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E2F7CB3-A296-4A82-BC3C-E18C7A302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326" y="404950"/>
            <a:ext cx="5612674" cy="115915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sz="4000">
                <a:solidFill>
                  <a:srgbClr val="DC601C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B891E00-930F-4380-9E5D-840CD9491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26" y="1660358"/>
            <a:ext cx="5612674" cy="3633537"/>
          </a:xfrm>
        </p:spPr>
        <p:txBody>
          <a:bodyPr/>
          <a:lstStyle>
            <a:lvl1pPr>
              <a:defRPr sz="3200">
                <a:solidFill>
                  <a:srgbClr val="252525"/>
                </a:solidFill>
              </a:defRPr>
            </a:lvl1pPr>
            <a:lvl2pPr>
              <a:defRPr sz="2800">
                <a:solidFill>
                  <a:srgbClr val="252525"/>
                </a:solidFill>
              </a:defRPr>
            </a:lvl2pPr>
            <a:lvl3pPr>
              <a:defRPr sz="2400">
                <a:solidFill>
                  <a:srgbClr val="252525"/>
                </a:solidFill>
              </a:defRPr>
            </a:lvl3pPr>
            <a:lvl4pPr>
              <a:defRPr sz="2000">
                <a:solidFill>
                  <a:srgbClr val="252525"/>
                </a:solidFill>
              </a:defRPr>
            </a:lvl4pPr>
            <a:lvl5pPr>
              <a:defRPr sz="2000">
                <a:solidFill>
                  <a:srgbClr val="252525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BE9B80C-A21A-41F7-BD52-CDABFD1DBF1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80918" y="890332"/>
            <a:ext cx="4102100" cy="4632075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2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F8A6018-87C0-4CD2-AF39-074320EB42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EE1E1C-C7E0-4E4C-A585-8D4372DF7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3460" y="489174"/>
            <a:ext cx="4957009" cy="115915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000">
                <a:solidFill>
                  <a:srgbClr val="DC601C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B9A75-A829-4A85-99AF-55B69DD24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460" y="1744582"/>
            <a:ext cx="4957009" cy="3633537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3705-2E6B-40A2-BF76-37691D679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11">
            <a:extLst>
              <a:ext uri="{FF2B5EF4-FFF2-40B4-BE49-F238E27FC236}">
                <a16:creationId xmlns:a16="http://schemas.microsoft.com/office/drawing/2014/main" id="{54225924-EC2D-42BF-BA38-CEAD02EFD84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4000" y="489174"/>
            <a:ext cx="6043494" cy="4632075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830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5B3CAB-119F-4E98-9BF1-9111EA2534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1397726"/>
            <a:ext cx="5778500" cy="4284617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21F11-E2AB-48F9-ACEF-CBF7CE220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7283556-3A50-484B-BC89-D11C9A943C5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53999" y="1397726"/>
            <a:ext cx="5677569" cy="3896169"/>
          </a:xfrm>
        </p:spPr>
        <p:txBody>
          <a:bodyPr/>
          <a:lstStyle>
            <a:lvl1pPr>
              <a:defRPr sz="3200">
                <a:solidFill>
                  <a:srgbClr val="252525"/>
                </a:solidFill>
              </a:defRPr>
            </a:lvl1pPr>
            <a:lvl2pPr>
              <a:defRPr sz="2800">
                <a:solidFill>
                  <a:srgbClr val="252525"/>
                </a:solidFill>
              </a:defRPr>
            </a:lvl2pPr>
            <a:lvl3pPr>
              <a:defRPr sz="2400">
                <a:solidFill>
                  <a:srgbClr val="252525"/>
                </a:solidFill>
              </a:defRPr>
            </a:lvl3pPr>
            <a:lvl4pPr>
              <a:defRPr sz="2000">
                <a:solidFill>
                  <a:srgbClr val="252525"/>
                </a:solidFill>
              </a:defRPr>
            </a:lvl4pPr>
            <a:lvl5pPr>
              <a:defRPr sz="2000">
                <a:solidFill>
                  <a:srgbClr val="252525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B1768AD-DE2B-47C4-9A6E-0168D9F5A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99" y="156754"/>
            <a:ext cx="11620501" cy="7707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46867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559E7E-7828-4592-BBA4-2B169CDB7B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53999" y="1423851"/>
            <a:ext cx="11620501" cy="384598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E14B4-FF83-458C-B8DC-09CDB1808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8DC5EB-87AF-4F11-A910-EA2085525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99" y="156754"/>
            <a:ext cx="11620501" cy="7707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6131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B7D424-CFEF-4960-9E1B-ACCECCE00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423851"/>
            <a:ext cx="2628900" cy="3870044"/>
          </a:xfrm>
          <a:prstGeom prst="rect">
            <a:avLst/>
          </a:prstGeom>
        </p:spPr>
        <p:txBody>
          <a:bodyPr vert="eaVert"/>
          <a:lstStyle>
            <a:lvl1pPr>
              <a:defRPr>
                <a:solidFill>
                  <a:srgbClr val="DC601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98054D-9433-421F-A31A-A3CAEEAF6D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23851"/>
            <a:ext cx="7734300" cy="38700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E6715-DE69-444C-BEC2-EBCB899CE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698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76B9FD-91A8-4599-9E8F-7C94B87CA5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98A2899A-949C-4BCF-A5F8-0CD42D0E75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759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9E8A8-F947-44BE-A842-8480857DF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99" y="156754"/>
            <a:ext cx="11659327" cy="7707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FD10-CF64-4329-A74E-EA5D32E45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999" y="1423851"/>
            <a:ext cx="11659327" cy="384598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0655A-D9E7-407B-837A-A75796676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270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742E445-2323-4D90-B32C-44C17F0E8F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B8CBDF-2F89-4376-9CA5-D4F8C99D9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123406"/>
            <a:ext cx="5817327" cy="2697707"/>
          </a:xfrm>
          <a:prstGeom prst="rect">
            <a:avLst/>
          </a:prstGeom>
        </p:spPr>
        <p:txBody>
          <a:bodyPr anchor="t"/>
          <a:lstStyle>
            <a:lvl1pPr>
              <a:defRPr sz="6000">
                <a:solidFill>
                  <a:srgbClr val="252525"/>
                </a:solidFill>
                <a:latin typeface="Franklin Gothic Medium" panose="020B06030201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BBD8A9-A9AA-46F2-86A8-6CD6C0ED4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8" y="3821114"/>
            <a:ext cx="5817327" cy="790076"/>
          </a:xfrm>
        </p:spPr>
        <p:txBody>
          <a:bodyPr/>
          <a:lstStyle>
            <a:lvl1pPr marL="0" indent="0">
              <a:buNone/>
              <a:defRPr sz="2400">
                <a:solidFill>
                  <a:srgbClr val="0AA5C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6B3D5-D2AE-4A7A-91D8-6EA318F9B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31F2BF27-4FF5-4812-BDF2-B841334B2D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890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7D14C41-1ECD-492A-809F-B2B889CA7BA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BAC35F15-06F8-432F-B84B-BEDA3C34B97D}"/>
              </a:ext>
            </a:extLst>
          </p:cNvPr>
          <p:cNvSpPr txBox="1">
            <a:spLocks/>
          </p:cNvSpPr>
          <p:nvPr userDrawn="1"/>
        </p:nvSpPr>
        <p:spPr>
          <a:xfrm>
            <a:off x="257408" y="6127750"/>
            <a:ext cx="55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800" kern="1200">
                <a:solidFill>
                  <a:schemeClr val="bg1"/>
                </a:solidFill>
                <a:latin typeface="Franklin Gothic Medium" panose="020B06030201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1F2BF27-4FF5-4812-BDF2-B841334B2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7E1B5D-0297-44A7-AEE4-229A211B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621" y="1507232"/>
            <a:ext cx="5961705" cy="340165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5000">
                <a:solidFill>
                  <a:srgbClr val="252525"/>
                </a:solidFill>
                <a:latin typeface="Franklin Gothic Medium" panose="020B06030201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8359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8DFAC-1305-4155-A09C-DA28C8E0DA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23852"/>
            <a:ext cx="5181600" cy="38700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D30DA6-13C9-4055-9FE9-EF8C4A8B1D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23851"/>
            <a:ext cx="5181600" cy="387004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3EE9A-B18B-4821-A9B4-0816B2DA6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3097976-B4DF-4640-B331-95B00CEE0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99" y="156754"/>
            <a:ext cx="11620501" cy="7707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4796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319A3-C346-4165-949E-A71CD915D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23851"/>
            <a:ext cx="5157787" cy="441044"/>
          </a:xfrm>
        </p:spPr>
        <p:txBody>
          <a:bodyPr anchor="t">
            <a:normAutofit/>
          </a:bodyPr>
          <a:lstStyle>
            <a:lvl1pPr marL="0" indent="0">
              <a:buNone/>
              <a:defRPr sz="2800" b="0">
                <a:solidFill>
                  <a:srgbClr val="0AA5C2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C849E2-2FD3-4D98-A002-C344C7129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997243"/>
            <a:ext cx="5157787" cy="330868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0ABBF0-5F51-4E1B-BBCF-1BC22A5A2A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56962" y="1423851"/>
            <a:ext cx="5183188" cy="441044"/>
          </a:xfrm>
        </p:spPr>
        <p:txBody>
          <a:bodyPr anchor="t">
            <a:normAutofit/>
          </a:bodyPr>
          <a:lstStyle>
            <a:lvl1pPr marL="0" indent="0">
              <a:buNone/>
              <a:defRPr sz="2800" b="0">
                <a:solidFill>
                  <a:srgbClr val="0AA5C2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89168B-8642-4E44-AE95-681AAD1E66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56962" y="1997243"/>
            <a:ext cx="5183188" cy="330868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974F45-2786-43FA-AB39-25FDFF0A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9D6327-E26B-4E60-8061-BCF060F31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99" y="156754"/>
            <a:ext cx="11620501" cy="7707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8966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681D84-A9BF-47D0-B10A-346347082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A9A102-9045-4911-8C4E-051F6E43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99" y="156754"/>
            <a:ext cx="11620501" cy="7707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7178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03DDC-9576-4DAF-8FFA-FA9015E0B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565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10E90D0-7C25-44BE-86BB-16243B3895CC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98AB04-0B63-45FF-9EF8-9BEBDF9DD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99" y="156754"/>
            <a:ext cx="11659327" cy="770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6C4A9-0B60-42B8-8C11-C7F7761D0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3999" y="1423851"/>
            <a:ext cx="11659327" cy="3845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E7A70-941D-4503-B9D8-38E140666C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127750"/>
            <a:ext cx="5595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bg1"/>
                </a:solidFill>
                <a:latin typeface="Franklin Gothic Medium" panose="020B06030201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31F2BF27-4FF5-4812-BDF2-B841334B2D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137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1" r:id="rId4"/>
    <p:sldLayoutId id="2147483663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60" r:id="rId11"/>
    <p:sldLayoutId id="2147483657" r:id="rId12"/>
    <p:sldLayoutId id="2147483658" r:id="rId13"/>
    <p:sldLayoutId id="214748365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Franklin Gothic Medium" panose="020B0603020102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52525"/>
          </a:solidFill>
          <a:latin typeface="Franklin Gothic Book" panose="020B0503020102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52525"/>
          </a:solidFill>
          <a:latin typeface="Franklin Gothic Book" panose="020B0503020102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52525"/>
          </a:solidFill>
          <a:latin typeface="Franklin Gothic Book" panose="020B0503020102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Franklin Gothic Book" panose="020B0503020102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2525"/>
          </a:solidFill>
          <a:latin typeface="Franklin Gothic Book" panose="020B0503020102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evanforester/8611976301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creativecommons.org/licenses/by/2.0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raoul.miller@teamim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raoul.miller@teamim.com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E9BA09-717F-4648-AF19-B3FE3AE3D9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493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582EF2-8ED6-4102-B7DD-77DD9739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A620EA-80AD-4F4C-A86E-1A7E5F8F3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Next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61E39D-7C5D-4480-B090-F360D8A67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26" y="1481454"/>
            <a:ext cx="5612674" cy="3633537"/>
          </a:xfrm>
        </p:spPr>
        <p:txBody>
          <a:bodyPr/>
          <a:lstStyle/>
          <a:p>
            <a:r>
              <a:rPr lang="en-US" dirty="0"/>
              <a:t>Start small</a:t>
            </a:r>
          </a:p>
          <a:p>
            <a:r>
              <a:rPr lang="en-US" dirty="0"/>
              <a:t>Talk to the business / stakeholders</a:t>
            </a:r>
          </a:p>
          <a:p>
            <a:r>
              <a:rPr lang="en-US" dirty="0"/>
              <a:t>Assess your capabilities honestly</a:t>
            </a:r>
          </a:p>
          <a:p>
            <a:r>
              <a:rPr lang="en-US" dirty="0"/>
              <a:t>Make a plan and a business case</a:t>
            </a:r>
          </a:p>
        </p:txBody>
      </p:sp>
      <p:pic>
        <p:nvPicPr>
          <p:cNvPr id="6146" name="Picture 2" descr="hikes">
            <a:extLst>
              <a:ext uri="{FF2B5EF4-FFF2-40B4-BE49-F238E27FC236}">
                <a16:creationId xmlns:a16="http://schemas.microsoft.com/office/drawing/2014/main" id="{58E9AA40-40F7-F841-9AD5-0A64B7E4FA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910367" y="728631"/>
            <a:ext cx="4507938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A51AF6-F40D-1B4F-B359-6B54598F93D5}"/>
              </a:ext>
            </a:extLst>
          </p:cNvPr>
          <p:cNvSpPr txBox="1"/>
          <p:nvPr/>
        </p:nvSpPr>
        <p:spPr>
          <a:xfrm>
            <a:off x="6577550" y="6127750"/>
            <a:ext cx="3691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(Photo: </a:t>
            </a:r>
            <a:r>
              <a:rPr lang="en-US" sz="1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Evan </a:t>
            </a:r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Forester</a:t>
            </a:r>
            <a:r>
              <a:rPr lang="en-US" sz="1600" dirty="0">
                <a:solidFill>
                  <a:schemeClr val="bg1"/>
                </a:solidFill>
              </a:rPr>
              <a:t>/</a:t>
            </a:r>
            <a:r>
              <a:rPr lang="en-US" sz="16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</a:t>
            </a:r>
            <a:r>
              <a:rPr lang="en-US" sz="16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39582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783C3-6120-44FB-AA6F-36EC66303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621" y="1507232"/>
            <a:ext cx="5961705" cy="2551421"/>
          </a:xfrm>
        </p:spPr>
        <p:txBody>
          <a:bodyPr>
            <a:normAutofit fontScale="90000"/>
          </a:bodyPr>
          <a:lstStyle/>
          <a:p>
            <a:r>
              <a:rPr lang="en-US" dirty="0"/>
              <a:t>“Cloud is about how you do computing, not where you do computing.”</a:t>
            </a:r>
          </a:p>
        </p:txBody>
      </p:sp>
      <p:sp>
        <p:nvSpPr>
          <p:cNvPr id="3" name="Google Shape;21;p4">
            <a:extLst>
              <a:ext uri="{FF2B5EF4-FFF2-40B4-BE49-F238E27FC236}">
                <a16:creationId xmlns:a16="http://schemas.microsoft.com/office/drawing/2014/main" id="{450952CC-8F65-45AD-B618-7565BBCCCA05}"/>
              </a:ext>
            </a:extLst>
          </p:cNvPr>
          <p:cNvSpPr txBox="1"/>
          <p:nvPr/>
        </p:nvSpPr>
        <p:spPr>
          <a:xfrm>
            <a:off x="2293043" y="1507232"/>
            <a:ext cx="1931900" cy="1921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 b="1" dirty="0">
                <a:solidFill>
                  <a:srgbClr val="FEFEFE"/>
                </a:solidFill>
                <a:latin typeface="Franklin Gothic Medium" panose="020B0603020102020204" pitchFamily="34" charset="0"/>
              </a:rPr>
              <a:t>‘’</a:t>
            </a:r>
            <a:endParaRPr sz="15000" b="1" dirty="0">
              <a:solidFill>
                <a:srgbClr val="FEFEFE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Google Shape;22;p4">
            <a:extLst>
              <a:ext uri="{FF2B5EF4-FFF2-40B4-BE49-F238E27FC236}">
                <a16:creationId xmlns:a16="http://schemas.microsoft.com/office/drawing/2014/main" id="{0EF89ACA-68DB-4738-BE07-FA768D58C135}"/>
              </a:ext>
            </a:extLst>
          </p:cNvPr>
          <p:cNvSpPr/>
          <p:nvPr/>
        </p:nvSpPr>
        <p:spPr>
          <a:xfrm>
            <a:off x="2293043" y="1507233"/>
            <a:ext cx="1931900" cy="1921768"/>
          </a:xfrm>
          <a:prstGeom prst="rect">
            <a:avLst/>
          </a:prstGeom>
          <a:noFill/>
          <a:ln w="76200" cap="flat" cmpd="sng">
            <a:solidFill>
              <a:schemeClr val="bg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AC470DB-7A62-436B-A6A2-6C47988CBE95}"/>
              </a:ext>
            </a:extLst>
          </p:cNvPr>
          <p:cNvSpPr txBox="1">
            <a:spLocks/>
          </p:cNvSpPr>
          <p:nvPr/>
        </p:nvSpPr>
        <p:spPr>
          <a:xfrm>
            <a:off x="6096000" y="4186989"/>
            <a:ext cx="5817326" cy="99461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rgbClr val="252525"/>
                </a:solidFill>
                <a:latin typeface="Franklin Gothic Medium" panose="020B06030201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2400" dirty="0">
                <a:latin typeface="Franklin Gothic Book" panose="020B0503020102020204" pitchFamily="34" charset="0"/>
              </a:rPr>
              <a:t>-- </a:t>
            </a:r>
            <a:r>
              <a:rPr lang="en-US" sz="2400" b="1" dirty="0">
                <a:latin typeface="Franklin Gothic Book" panose="020B0503020102020204" pitchFamily="34" charset="0"/>
              </a:rPr>
              <a:t>Paul Maritz</a:t>
            </a:r>
            <a:r>
              <a:rPr lang="en-US" sz="2400" i="1" dirty="0">
                <a:latin typeface="Franklin Gothic Book" panose="020B0503020102020204" pitchFamily="34" charset="0"/>
              </a:rPr>
              <a:t>, CEO</a:t>
            </a:r>
          </a:p>
          <a:p>
            <a:r>
              <a:rPr lang="en-US" sz="2400" i="1" dirty="0">
                <a:latin typeface="Franklin Gothic Book" panose="020B0503020102020204" pitchFamily="34" charset="0"/>
              </a:rPr>
              <a:t>   VMWare</a:t>
            </a:r>
          </a:p>
        </p:txBody>
      </p:sp>
    </p:spTree>
    <p:extLst>
      <p:ext uri="{BB962C8B-B14F-4D97-AF65-F5344CB8AC3E}">
        <p14:creationId xmlns:p14="http://schemas.microsoft.com/office/powerpoint/2010/main" val="309244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BA89F-E486-4EEB-A3F7-667445307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49" y="908211"/>
            <a:ext cx="8852234" cy="92643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DC601C"/>
                </a:solidFill>
              </a:rPr>
              <a:t>Questions?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DABBE3C-E3DD-4091-8751-40ED12725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49" y="1834644"/>
            <a:ext cx="3987706" cy="24234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Raoul Miller</a:t>
            </a:r>
          </a:p>
          <a:p>
            <a:r>
              <a:rPr lang="en-US" dirty="0"/>
              <a:t>Director, Content Strategy </a:t>
            </a:r>
            <a:r>
              <a:rPr lang="en-US"/>
              <a:t>and Advisory</a:t>
            </a:r>
            <a:endParaRPr lang="en-US" dirty="0"/>
          </a:p>
          <a:p>
            <a:r>
              <a:rPr lang="en-US" dirty="0"/>
              <a:t>TEAM IM</a:t>
            </a:r>
          </a:p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raoul.miller@teamim.com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ECM_Raoul</a:t>
            </a:r>
            <a:r>
              <a:rPr lang="en-US" dirty="0"/>
              <a:t> (Twitter)</a:t>
            </a:r>
          </a:p>
        </p:txBody>
      </p:sp>
      <p:sp>
        <p:nvSpPr>
          <p:cNvPr id="8" name="Subtitle 5">
            <a:extLst>
              <a:ext uri="{FF2B5EF4-FFF2-40B4-BE49-F238E27FC236}">
                <a16:creationId xmlns:a16="http://schemas.microsoft.com/office/drawing/2014/main" id="{B692DA84-10A9-4B3C-BD10-6A791C01094D}"/>
              </a:ext>
            </a:extLst>
          </p:cNvPr>
          <p:cNvSpPr txBox="1">
            <a:spLocks/>
          </p:cNvSpPr>
          <p:nvPr/>
        </p:nvSpPr>
        <p:spPr>
          <a:xfrm>
            <a:off x="5181600" y="1834643"/>
            <a:ext cx="3987706" cy="2423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600" kern="1200">
                <a:solidFill>
                  <a:schemeClr val="bg1"/>
                </a:solidFill>
                <a:latin typeface="Franklin Gothic Book" panose="020B05030201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252525"/>
                </a:solidFill>
                <a:latin typeface="Franklin Gothic Book" panose="020B05030201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252525"/>
                </a:solidFill>
                <a:latin typeface="Franklin Gothic Book" panose="020B05030201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252525"/>
                </a:solidFill>
                <a:latin typeface="Franklin Gothic Book" panose="020B05030201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252525"/>
                </a:solidFill>
                <a:latin typeface="Franklin Gothic Book" panose="020B05030201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515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BA89F-E486-4EEB-A3F7-667445307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082836"/>
            <a:ext cx="8852234" cy="1312494"/>
          </a:xfrm>
        </p:spPr>
        <p:txBody>
          <a:bodyPr>
            <a:noAutofit/>
          </a:bodyPr>
          <a:lstStyle/>
          <a:p>
            <a:r>
              <a:rPr lang="en-US" dirty="0"/>
              <a:t>A Simple Guide for Moving Your Content Systems to the Cloud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AABA8C-5BA8-4E96-9DA0-E13ABB45DA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2395330"/>
            <a:ext cx="8852234" cy="112312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200" dirty="0"/>
              <a:t>All you need to know in 12-15 minutes.  </a:t>
            </a:r>
          </a:p>
          <a:p>
            <a:pPr>
              <a:lnSpc>
                <a:spcPct val="110000"/>
              </a:lnSpc>
            </a:pPr>
            <a:r>
              <a:rPr lang="en-US" sz="2200" dirty="0"/>
              <a:t>Or at least enough to get you started</a:t>
            </a:r>
            <a:br>
              <a:rPr lang="en-US" sz="1800" dirty="0"/>
            </a:b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2008223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22C71-2AC5-4759-BDB9-1189E4E50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63112" y="1731924"/>
            <a:ext cx="5817326" cy="1949019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b="1" dirty="0"/>
              <a:t>Raoul Miller</a:t>
            </a:r>
          </a:p>
          <a:p>
            <a:pPr algn="ctr"/>
            <a:r>
              <a:rPr lang="en-US" dirty="0">
                <a:solidFill>
                  <a:srgbClr val="252525"/>
                </a:solidFill>
              </a:rPr>
              <a:t>Director, Content Strategy and Advisory</a:t>
            </a:r>
          </a:p>
          <a:p>
            <a:pPr algn="ctr"/>
            <a:r>
              <a:rPr lang="en-US" dirty="0">
                <a:solidFill>
                  <a:srgbClr val="252525"/>
                </a:solidFill>
              </a:rPr>
              <a:t>TEAM IM</a:t>
            </a:r>
          </a:p>
          <a:p>
            <a:pPr algn="ctr"/>
            <a:r>
              <a:rPr lang="en-US" dirty="0">
                <a:solidFill>
                  <a:srgbClr val="252525"/>
                </a:solidFill>
                <a:hlinkClick r:id="rId2"/>
              </a:rPr>
              <a:t>raoul.miller@teamim.com</a:t>
            </a:r>
            <a:endParaRPr lang="en-US" dirty="0">
              <a:solidFill>
                <a:srgbClr val="252525"/>
              </a:solidFill>
            </a:endParaRPr>
          </a:p>
          <a:p>
            <a:pPr algn="ctr"/>
            <a:r>
              <a:rPr lang="en-US" dirty="0"/>
              <a:t>@</a:t>
            </a:r>
            <a:r>
              <a:rPr lang="en-US" dirty="0" err="1"/>
              <a:t>ECM_Raoul</a:t>
            </a:r>
            <a:endParaRPr lang="en-US" dirty="0">
              <a:solidFill>
                <a:srgbClr val="252525"/>
              </a:solidFill>
            </a:endParaRPr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rgbClr val="25252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B7819-06C4-4D6B-90A4-F95D701E1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2709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4D70-D509-4061-90EF-81FC1D778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326" y="404950"/>
            <a:ext cx="5612674" cy="1062904"/>
          </a:xfrm>
        </p:spPr>
        <p:txBody>
          <a:bodyPr anchor="t">
            <a:normAutofit/>
          </a:bodyPr>
          <a:lstStyle/>
          <a:p>
            <a:pPr algn="ctr"/>
            <a:r>
              <a:rPr lang="en-US" dirty="0"/>
              <a:t>TEAM 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DD8AF-F258-4309-A7C1-3DA73D490BF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83326" y="1175261"/>
            <a:ext cx="5612674" cy="36694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Content and unstructured data specialists since 1999</a:t>
            </a:r>
          </a:p>
          <a:p>
            <a:r>
              <a:rPr lang="en-US" dirty="0"/>
              <a:t>Oracle, M-Files, Microsoft, Elasticsearch, HelloSign, Frevvo, ABBYY, Smartlogic partners</a:t>
            </a:r>
          </a:p>
          <a:p>
            <a:r>
              <a:rPr lang="en-US" dirty="0"/>
              <a:t>Operate in US, Canada, Australia and New Zealand</a:t>
            </a:r>
          </a:p>
          <a:p>
            <a:r>
              <a:rPr lang="en-US" dirty="0"/>
              <a:t>Advisory and Strategy practice is one part of what we do.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4A5F3-BE37-420B-83AF-1F0D1469C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72EE73-1253-0143-9F04-FB174576229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89496" y="936401"/>
            <a:ext cx="4469814" cy="3376653"/>
          </a:xfrm>
          <a:prstGeom prst="rect">
            <a:avLst/>
          </a:prstGeom>
        </p:spPr>
      </p:pic>
      <p:pic>
        <p:nvPicPr>
          <p:cNvPr id="11" name="Picture 10" descr="A picture containing indoor, wooden, wood, brown&#10;&#10;Description automatically generated">
            <a:extLst>
              <a:ext uri="{FF2B5EF4-FFF2-40B4-BE49-F238E27FC236}">
                <a16:creationId xmlns:a16="http://schemas.microsoft.com/office/drawing/2014/main" id="{0B842B6D-6911-464E-999F-5AA5C588BAB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-25999"/>
          <a:stretch/>
        </p:blipFill>
        <p:spPr>
          <a:xfrm>
            <a:off x="6887310" y="618309"/>
            <a:ext cx="457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209906E-2FF9-B345-8966-22E22DBD052E}"/>
              </a:ext>
            </a:extLst>
          </p:cNvPr>
          <p:cNvSpPr txBox="1"/>
          <p:nvPr/>
        </p:nvSpPr>
        <p:spPr>
          <a:xfrm>
            <a:off x="6887310" y="5710015"/>
            <a:ext cx="1850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© Raoul Miller</a:t>
            </a:r>
          </a:p>
        </p:txBody>
      </p:sp>
    </p:spTree>
    <p:extLst>
      <p:ext uri="{BB962C8B-B14F-4D97-AF65-F5344CB8AC3E}">
        <p14:creationId xmlns:p14="http://schemas.microsoft.com/office/powerpoint/2010/main" val="673070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582EF2-8ED6-4102-B7DD-77DD9739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A620EA-80AD-4F4C-A86E-1A7E5F8F3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High Speed Agenda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61E39D-7C5D-4480-B090-F360D8A671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Cloud basics and terminology</a:t>
            </a:r>
          </a:p>
          <a:p>
            <a:r>
              <a:rPr lang="en-US" dirty="0"/>
              <a:t>Cloud services landscape</a:t>
            </a:r>
          </a:p>
          <a:p>
            <a:r>
              <a:rPr lang="en-US" dirty="0"/>
              <a:t>How to choose a cloud platform</a:t>
            </a:r>
          </a:p>
          <a:p>
            <a:r>
              <a:rPr lang="en-US" dirty="0"/>
              <a:t>Addressing objections</a:t>
            </a:r>
          </a:p>
          <a:p>
            <a:r>
              <a:rPr lang="en-US" dirty="0"/>
              <a:t>Next steps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A5CD489-9D84-3F4D-8622-1E9D0522A12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637C46-A16F-3F41-AD84-6A6D14D694DC}"/>
              </a:ext>
            </a:extLst>
          </p:cNvPr>
          <p:cNvSpPr txBox="1"/>
          <p:nvPr/>
        </p:nvSpPr>
        <p:spPr>
          <a:xfrm>
            <a:off x="6876283" y="5753725"/>
            <a:ext cx="1850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© Raoul Miller</a:t>
            </a:r>
          </a:p>
        </p:txBody>
      </p:sp>
    </p:spTree>
    <p:extLst>
      <p:ext uri="{BB962C8B-B14F-4D97-AF65-F5344CB8AC3E}">
        <p14:creationId xmlns:p14="http://schemas.microsoft.com/office/powerpoint/2010/main" val="313623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32EF0-94D6-4AB7-AE35-41EC718FF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Basics and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870C2-4E53-4EAA-8DAD-10AA7CBF5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all about control</a:t>
            </a:r>
          </a:p>
          <a:p>
            <a:endParaRPr lang="en-US" dirty="0"/>
          </a:p>
          <a:p>
            <a:r>
              <a:rPr lang="en-US" dirty="0"/>
              <a:t>Infrastructure (IaaS)</a:t>
            </a:r>
          </a:p>
          <a:p>
            <a:r>
              <a:rPr lang="en-US" dirty="0"/>
              <a:t>Platform (PaaS)</a:t>
            </a:r>
          </a:p>
          <a:p>
            <a:r>
              <a:rPr lang="en-US" dirty="0"/>
              <a:t>Software (SaaS)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CB5DD-4F05-4F77-949B-DA6F1627F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6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5355F7B-B195-D240-B3B9-181B8009F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65694" y="1423851"/>
            <a:ext cx="5466977" cy="508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577444-DEF0-3D46-964A-8C1217F99BB8}"/>
              </a:ext>
            </a:extLst>
          </p:cNvPr>
          <p:cNvSpPr txBox="1"/>
          <p:nvPr/>
        </p:nvSpPr>
        <p:spPr>
          <a:xfrm>
            <a:off x="5037667" y="6127750"/>
            <a:ext cx="3852333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www.bmc.com</a:t>
            </a:r>
            <a:r>
              <a:rPr lang="en-US" sz="1400" dirty="0"/>
              <a:t>/blogs/</a:t>
            </a:r>
            <a:r>
              <a:rPr lang="en-US" sz="1400" dirty="0" err="1"/>
              <a:t>saas</a:t>
            </a:r>
            <a:r>
              <a:rPr lang="en-US" sz="1400" dirty="0"/>
              <a:t>-vs-</a:t>
            </a:r>
            <a:r>
              <a:rPr lang="en-US" sz="1400" dirty="0" err="1"/>
              <a:t>paas</a:t>
            </a:r>
            <a:r>
              <a:rPr lang="en-US" sz="1400" dirty="0"/>
              <a:t>-vs-</a:t>
            </a:r>
            <a:r>
              <a:rPr lang="en-US" sz="1400" dirty="0" err="1"/>
              <a:t>iaas</a:t>
            </a:r>
            <a:r>
              <a:rPr lang="en-US" sz="1400" dirty="0"/>
              <a:t>-</a:t>
            </a:r>
            <a:r>
              <a:rPr lang="en-US" sz="1400" dirty="0" err="1"/>
              <a:t>whats</a:t>
            </a:r>
            <a:r>
              <a:rPr lang="en-US" sz="1400" dirty="0"/>
              <a:t>-the-difference-and-how-to-choose/</a:t>
            </a:r>
          </a:p>
        </p:txBody>
      </p:sp>
    </p:spTree>
    <p:extLst>
      <p:ext uri="{BB962C8B-B14F-4D97-AF65-F5344CB8AC3E}">
        <p14:creationId xmlns:p14="http://schemas.microsoft.com/office/powerpoint/2010/main" val="1300593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32EF0-94D6-4AB7-AE35-41EC718FF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Services Landscape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870C2-4E53-4EAA-8DAD-10AA7CBF5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74" y="1423851"/>
            <a:ext cx="11659327" cy="3845981"/>
          </a:xfrm>
        </p:spPr>
        <p:txBody>
          <a:bodyPr/>
          <a:lstStyle/>
          <a:p>
            <a:r>
              <a:rPr lang="en-US" dirty="0"/>
              <a:t>Major IaaS / PaaS providers</a:t>
            </a:r>
          </a:p>
          <a:p>
            <a:pPr lvl="1"/>
            <a:r>
              <a:rPr lang="en-US" dirty="0"/>
              <a:t>Amazon Web Services</a:t>
            </a:r>
          </a:p>
          <a:p>
            <a:pPr lvl="1"/>
            <a:r>
              <a:rPr lang="en-US" dirty="0"/>
              <a:t>Microsoft Azure</a:t>
            </a:r>
          </a:p>
          <a:p>
            <a:pPr lvl="1"/>
            <a:r>
              <a:rPr lang="en-US" dirty="0"/>
              <a:t>Google</a:t>
            </a:r>
          </a:p>
          <a:p>
            <a:r>
              <a:rPr lang="en-US" dirty="0"/>
              <a:t>SaaS more complicated</a:t>
            </a:r>
          </a:p>
          <a:p>
            <a:r>
              <a:rPr lang="en-US" dirty="0"/>
              <a:t>You need a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CB5DD-4F05-4F77-949B-DA6F1627F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7</a:t>
            </a:fld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81788E8-BEF9-BA4E-B490-B5E9F0C4B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40589" y="1219199"/>
            <a:ext cx="7124233" cy="3630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7703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32EF0-94D6-4AB7-AE35-41EC718FF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Choose a Cloud Platform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870C2-4E53-4EAA-8DAD-10AA7CBF5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423851"/>
            <a:ext cx="5928316" cy="3845981"/>
          </a:xfrm>
        </p:spPr>
        <p:txBody>
          <a:bodyPr/>
          <a:lstStyle/>
          <a:p>
            <a:r>
              <a:rPr lang="en-US" dirty="0"/>
              <a:t>What is your existing tech footprint?</a:t>
            </a:r>
          </a:p>
          <a:p>
            <a:r>
              <a:rPr lang="en-US" dirty="0"/>
              <a:t>What is your current level of expertise?</a:t>
            </a:r>
          </a:p>
          <a:p>
            <a:r>
              <a:rPr lang="en-US" dirty="0"/>
              <a:t>What are you using already?</a:t>
            </a:r>
          </a:p>
          <a:p>
            <a:r>
              <a:rPr lang="en-US" dirty="0"/>
              <a:t>Multi cloud?</a:t>
            </a:r>
          </a:p>
          <a:p>
            <a:r>
              <a:rPr lang="en-US" dirty="0"/>
              <a:t>Data residency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CB5DD-4F05-4F77-949B-DA6F1627F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8</a:t>
            </a:fld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D423402-A8BC-7847-9610-947038F14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34563" y="1501957"/>
            <a:ext cx="4699000" cy="405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5177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32EF0-94D6-4AB7-AE35-41EC718FF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Addressing Objections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870C2-4E53-4EAA-8DAD-10AA7CBF5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4917" y="1658409"/>
            <a:ext cx="4398683" cy="3845981"/>
          </a:xfrm>
        </p:spPr>
        <p:txBody>
          <a:bodyPr/>
          <a:lstStyle/>
          <a:p>
            <a:r>
              <a:rPr lang="en-US" sz="3200" dirty="0"/>
              <a:t>Security</a:t>
            </a:r>
          </a:p>
          <a:p>
            <a:r>
              <a:rPr lang="en-US" sz="3200" dirty="0"/>
              <a:t>Data residency</a:t>
            </a:r>
          </a:p>
          <a:p>
            <a:r>
              <a:rPr lang="en-US" sz="3200" dirty="0"/>
              <a:t>Connections to other systems</a:t>
            </a:r>
          </a:p>
          <a:p>
            <a:r>
              <a:rPr lang="en-US" sz="3200" dirty="0"/>
              <a:t>Cost</a:t>
            </a:r>
          </a:p>
          <a:p>
            <a:r>
              <a:rPr lang="en-US" sz="3200" dirty="0"/>
              <a:t>Complexity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CB5DD-4F05-4F77-949B-DA6F1627F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BF27-4FF5-4812-BDF2-B841334B2D81}" type="slidenum">
              <a:rPr lang="en-US" smtClean="0"/>
              <a:t>9</a:t>
            </a:fld>
            <a:endParaRPr lang="en-US"/>
          </a:p>
        </p:txBody>
      </p:sp>
      <p:sp>
        <p:nvSpPr>
          <p:cNvPr id="5" name="AutoShape 6" descr="OBJECTION">
            <a:extLst>
              <a:ext uri="{FF2B5EF4-FFF2-40B4-BE49-F238E27FC236}">
                <a16:creationId xmlns:a16="http://schemas.microsoft.com/office/drawing/2014/main" id="{59361222-4D36-B949-B622-5A7C6B81BB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9D681D-D046-C043-8799-5DB1AAFCDAF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71394" y="1535288"/>
            <a:ext cx="3490125" cy="44279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9B4086-918F-8B4B-B431-A4D3C0F30E2B}"/>
              </a:ext>
            </a:extLst>
          </p:cNvPr>
          <p:cNvSpPr txBox="1"/>
          <p:nvPr/>
        </p:nvSpPr>
        <p:spPr>
          <a:xfrm>
            <a:off x="7466183" y="5664272"/>
            <a:ext cx="1850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© Raoul Miller</a:t>
            </a:r>
          </a:p>
        </p:txBody>
      </p:sp>
    </p:spTree>
    <p:extLst>
      <p:ext uri="{BB962C8B-B14F-4D97-AF65-F5344CB8AC3E}">
        <p14:creationId xmlns:p14="http://schemas.microsoft.com/office/powerpoint/2010/main" val="1059571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AA5C2"/>
      </a:accent1>
      <a:accent2>
        <a:srgbClr val="DC601C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310</Words>
  <Application>Microsoft Macintosh PowerPoint</Application>
  <PresentationFormat>Widescreen</PresentationFormat>
  <Paragraphs>73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Franklin Gothic Book</vt:lpstr>
      <vt:lpstr>Franklin Gothic Medium</vt:lpstr>
      <vt:lpstr>Office Theme</vt:lpstr>
      <vt:lpstr>PowerPoint Presentation</vt:lpstr>
      <vt:lpstr>A Simple Guide for Moving Your Content Systems to the Cloud</vt:lpstr>
      <vt:lpstr>PowerPoint Presentation</vt:lpstr>
      <vt:lpstr>TEAM IM</vt:lpstr>
      <vt:lpstr>High Speed Agenda</vt:lpstr>
      <vt:lpstr>Cloud Basics and Terminology</vt:lpstr>
      <vt:lpstr>Cloud Services Landscape</vt:lpstr>
      <vt:lpstr>How To Choose a Cloud Platform</vt:lpstr>
      <vt:lpstr>Addressing Objections</vt:lpstr>
      <vt:lpstr>Next Steps</vt:lpstr>
      <vt:lpstr>“Cloud is about how you do computing, not where you do computing.”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Zell</dc:creator>
  <cp:lastModifiedBy>Raoul Miller</cp:lastModifiedBy>
  <cp:revision>38</cp:revision>
  <dcterms:created xsi:type="dcterms:W3CDTF">2020-04-29T03:50:45Z</dcterms:created>
  <dcterms:modified xsi:type="dcterms:W3CDTF">2020-09-30T13:22:19Z</dcterms:modified>
</cp:coreProperties>
</file>

<file path=docProps/thumbnail.jpeg>
</file>